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2" r:id="rId1"/>
  </p:sldMasterIdLst>
  <p:notesMasterIdLst>
    <p:notesMasterId r:id="rId27"/>
  </p:notesMasterIdLst>
  <p:sldIdLst>
    <p:sldId id="256" r:id="rId2"/>
    <p:sldId id="285" r:id="rId3"/>
    <p:sldId id="495" r:id="rId4"/>
    <p:sldId id="331" r:id="rId5"/>
    <p:sldId id="443" r:id="rId6"/>
    <p:sldId id="479" r:id="rId7"/>
    <p:sldId id="493" r:id="rId8"/>
    <p:sldId id="484" r:id="rId9"/>
    <p:sldId id="487" r:id="rId10"/>
    <p:sldId id="490" r:id="rId11"/>
    <p:sldId id="491" r:id="rId12"/>
    <p:sldId id="492" r:id="rId13"/>
    <p:sldId id="481" r:id="rId14"/>
    <p:sldId id="482" r:id="rId15"/>
    <p:sldId id="494" r:id="rId16"/>
    <p:sldId id="488" r:id="rId17"/>
    <p:sldId id="489" r:id="rId18"/>
    <p:sldId id="496" r:id="rId19"/>
    <p:sldId id="497" r:id="rId20"/>
    <p:sldId id="499" r:id="rId21"/>
    <p:sldId id="500" r:id="rId22"/>
    <p:sldId id="501" r:id="rId23"/>
    <p:sldId id="502" r:id="rId24"/>
    <p:sldId id="503" r:id="rId25"/>
    <p:sldId id="32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9F66E6-0399-B74C-BAC9-C0ABE5936030}">
          <p14:sldIdLst>
            <p14:sldId id="256"/>
            <p14:sldId id="285"/>
            <p14:sldId id="495"/>
            <p14:sldId id="331"/>
            <p14:sldId id="443"/>
            <p14:sldId id="479"/>
            <p14:sldId id="493"/>
            <p14:sldId id="484"/>
            <p14:sldId id="487"/>
            <p14:sldId id="490"/>
            <p14:sldId id="491"/>
            <p14:sldId id="492"/>
            <p14:sldId id="481"/>
            <p14:sldId id="482"/>
            <p14:sldId id="494"/>
            <p14:sldId id="488"/>
            <p14:sldId id="489"/>
            <p14:sldId id="496"/>
            <p14:sldId id="497"/>
            <p14:sldId id="499"/>
            <p14:sldId id="500"/>
            <p14:sldId id="501"/>
            <p14:sldId id="502"/>
            <p14:sldId id="50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2E5"/>
    <a:srgbClr val="AEB1B9"/>
    <a:srgbClr val="59AED8"/>
    <a:srgbClr val="1EB0E0"/>
    <a:srgbClr val="2A3154"/>
    <a:srgbClr val="EE7930"/>
    <a:srgbClr val="EE782F"/>
    <a:srgbClr val="1A1D33"/>
    <a:srgbClr val="364069"/>
    <a:srgbClr val="232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4" autoAdjust="0"/>
    <p:restoredTop sz="92069"/>
  </p:normalViewPr>
  <p:slideViewPr>
    <p:cSldViewPr snapToGrid="0">
      <p:cViewPr varScale="1">
        <p:scale>
          <a:sx n="140" d="100"/>
          <a:sy n="140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4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874D4-42FF-C247-B2C3-39F4D1910A97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C5157-30F3-2B45-83A6-18F939AD7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4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7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36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09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11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4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5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89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7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9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47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4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75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1A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AC186B9-2503-7844-9799-3C798950A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0372" y="5588993"/>
            <a:ext cx="1418400" cy="10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2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82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43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CC824-86A2-954E-8165-06646EC22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1835" y="5645787"/>
            <a:ext cx="1302231" cy="958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23263C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1pPr>
            <a:lvl2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2pPr>
            <a:lvl3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3pPr>
            <a:lvl4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4pPr>
            <a:lvl5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81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1EB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  <a:lvl2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2pPr>
            <a:lvl3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3pPr>
            <a:lvl4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4pPr>
            <a:lvl5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1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A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  <a:lvl2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2pPr>
            <a:lvl3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3pPr>
            <a:lvl4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4pPr>
            <a:lvl5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2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26B82-9825-F84C-A389-1A1CA97E6C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1835" y="5645787"/>
            <a:ext cx="1302231" cy="958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 b="0"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EB0E0"/>
                </a:solidFill>
                <a:latin typeface="Museo Sans 5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5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1EB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CEBA86-5019-F24A-B56C-4708B1716A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1192" y="5584648"/>
            <a:ext cx="1422000" cy="108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 b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A1D33"/>
                </a:solidFill>
                <a:latin typeface="Museo Sans 5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0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9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5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3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24" r:id="rId2"/>
    <p:sldLayoutId id="2147484225" r:id="rId3"/>
    <p:sldLayoutId id="2147484214" r:id="rId4"/>
    <p:sldLayoutId id="2147484215" r:id="rId5"/>
    <p:sldLayoutId id="2147484226" r:id="rId6"/>
    <p:sldLayoutId id="2147484216" r:id="rId7"/>
    <p:sldLayoutId id="2147484217" r:id="rId8"/>
    <p:sldLayoutId id="2147484218" r:id="rId9"/>
    <p:sldLayoutId id="2147484219" r:id="rId10"/>
    <p:sldLayoutId id="2147484220" r:id="rId11"/>
    <p:sldLayoutId id="2147484221" r:id="rId12"/>
    <p:sldLayoutId id="214748422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669" y="2073100"/>
            <a:ext cx="10432661" cy="1427247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Museo Sans 500" panose="02000000000000000000" pitchFamily="2" charset="77"/>
              </a:rPr>
              <a:t>Deep Learning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6436027-C32A-4446-B976-F4F2C55A2800}"/>
              </a:ext>
            </a:extLst>
          </p:cNvPr>
          <p:cNvSpPr txBox="1">
            <a:spLocks/>
          </p:cNvSpPr>
          <p:nvPr/>
        </p:nvSpPr>
        <p:spPr>
          <a:xfrm>
            <a:off x="1524000" y="3439655"/>
            <a:ext cx="9144000" cy="463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i="1" dirty="0">
              <a:latin typeface="Museo Sans 500" panose="02000000000000000000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1BC82-05BF-2546-B38B-74D76E0D1D56}"/>
              </a:ext>
            </a:extLst>
          </p:cNvPr>
          <p:cNvSpPr/>
          <p:nvPr/>
        </p:nvSpPr>
        <p:spPr>
          <a:xfrm>
            <a:off x="3974784" y="3685206"/>
            <a:ext cx="4676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useo Sans 500" panose="02000000000000000000" pitchFamily="2" charset="77"/>
              </a:rPr>
              <a:t>Xebia</a:t>
            </a:r>
            <a:r>
              <a:rPr lang="en-US" sz="2800" dirty="0">
                <a:solidFill>
                  <a:schemeClr val="bg1"/>
                </a:solidFill>
                <a:latin typeface="Museo Sans 500" panose="02000000000000000000" pitchFamily="2" charset="77"/>
              </a:rPr>
              <a:t> Academy Webinar Week 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99B93B-426F-BC48-85EF-F92C98090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ow Your Business Can Benefit from Facial Recognition Technology">
            <a:extLst>
              <a:ext uri="{FF2B5EF4-FFF2-40B4-BE49-F238E27FC236}">
                <a16:creationId xmlns:a16="http://schemas.microsoft.com/office/drawing/2014/main" id="{17FB5F17-DE82-8F4B-9AD7-D06F5031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493"/>
            <a:ext cx="12192000" cy="57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25325F-2922-8C4E-A22F-35BA671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573" y="5826739"/>
            <a:ext cx="6263390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Self-driving cars</a:t>
            </a:r>
            <a:br>
              <a:rPr lang="en-US" sz="3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endParaRPr lang="en-US" sz="3600" b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623390-CFF6-B04A-B8E8-BBE3C51183C2}"/>
              </a:ext>
            </a:extLst>
          </p:cNvPr>
          <p:cNvSpPr txBox="1">
            <a:spLocks/>
          </p:cNvSpPr>
          <p:nvPr/>
        </p:nvSpPr>
        <p:spPr>
          <a:xfrm>
            <a:off x="-473829" y="549263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Source: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BBC.com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Picture 2" descr="A person reading a book in an autonomous car">
            <a:extLst>
              <a:ext uri="{FF2B5EF4-FFF2-40B4-BE49-F238E27FC236}">
                <a16:creationId xmlns:a16="http://schemas.microsoft.com/office/drawing/2014/main" id="{CA7D9F36-8CA0-1947-B67F-B74CA7344B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36537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9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25325F-2922-8C4E-A22F-35BA671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305" y="5878112"/>
            <a:ext cx="6263390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Recommendation systems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endParaRPr lang="en-US" sz="3600" b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623390-CFF6-B04A-B8E8-BBE3C51183C2}"/>
              </a:ext>
            </a:extLst>
          </p:cNvPr>
          <p:cNvSpPr txBox="1">
            <a:spLocks/>
          </p:cNvSpPr>
          <p:nvPr/>
        </p:nvSpPr>
        <p:spPr>
          <a:xfrm>
            <a:off x="292865" y="569572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Source: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kaggle.com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B758-BBF8-7A49-9A73-1AAF1FC0B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25602" name="Picture 2" descr="Movie Recommender Systems | Kaggle">
            <a:extLst>
              <a:ext uri="{FF2B5EF4-FFF2-40B4-BE49-F238E27FC236}">
                <a16:creationId xmlns:a16="http://schemas.microsoft.com/office/drawing/2014/main" id="{338A08C1-F981-1249-8FFE-8D69DC89F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 b="28448"/>
          <a:stretch/>
        </p:blipFill>
        <p:spPr bwMode="auto">
          <a:xfrm>
            <a:off x="838200" y="25132"/>
            <a:ext cx="10939749" cy="552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95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25325F-2922-8C4E-A22F-35BA671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472" y="5492630"/>
            <a:ext cx="6263390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Beat games</a:t>
            </a:r>
            <a:endParaRPr lang="en-US" sz="3600" b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623390-CFF6-B04A-B8E8-BBE3C51183C2}"/>
              </a:ext>
            </a:extLst>
          </p:cNvPr>
          <p:cNvSpPr txBox="1">
            <a:spLocks/>
          </p:cNvSpPr>
          <p:nvPr/>
        </p:nvSpPr>
        <p:spPr>
          <a:xfrm>
            <a:off x="-473829" y="549263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8" name="Picture 2" descr="AlphaGo Movie (@alphagomovie) | Twitter">
            <a:extLst>
              <a:ext uri="{FF2B5EF4-FFF2-40B4-BE49-F238E27FC236}">
                <a16:creationId xmlns:a16="http://schemas.microsoft.com/office/drawing/2014/main" id="{C96CAF5B-CBAD-6E46-B237-27988D11A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r="2485" b="27453"/>
          <a:stretch/>
        </p:blipFill>
        <p:spPr bwMode="auto">
          <a:xfrm>
            <a:off x="1" y="456837"/>
            <a:ext cx="12191999" cy="497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677051-197C-CA4A-B69C-5D0D97D1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31990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A5728-A75D-0744-AEB7-026D2DE7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46" y="630059"/>
            <a:ext cx="4030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Generating faces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33F02-408D-994F-8C66-4912BBAD1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5596" y="6234572"/>
            <a:ext cx="3792546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</a:t>
            </a:r>
            <a:r>
              <a:rPr lang="en-US" sz="1500" dirty="0" err="1">
                <a:solidFill>
                  <a:schemeClr val="tx1"/>
                </a:solidFill>
                <a:latin typeface="+mn-lt"/>
              </a:rPr>
              <a:t>thispersondoesnotexist.com</a:t>
            </a: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45B1EEC-4964-344B-A690-2395B4A08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09803"/>
            <a:ext cx="7214616" cy="54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997095-75A1-6E47-9848-636C31A453B0}"/>
              </a:ext>
            </a:extLst>
          </p:cNvPr>
          <p:cNvSpPr txBox="1">
            <a:spLocks/>
          </p:cNvSpPr>
          <p:nvPr/>
        </p:nvSpPr>
        <p:spPr>
          <a:xfrm>
            <a:off x="5877393" y="1825625"/>
            <a:ext cx="54764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3" name="AutoShape 2" descr="half center">
            <a:extLst>
              <a:ext uri="{FF2B5EF4-FFF2-40B4-BE49-F238E27FC236}">
                <a16:creationId xmlns:a16="http://schemas.microsoft.com/office/drawing/2014/main" id="{8873AD56-F412-8649-9D82-D83907C915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E1609-DFF1-9044-8D0E-3A2A97776A6E}"/>
              </a:ext>
            </a:extLst>
          </p:cNvPr>
          <p:cNvSpPr txBox="1"/>
          <p:nvPr/>
        </p:nvSpPr>
        <p:spPr>
          <a:xfrm>
            <a:off x="4482059" y="11392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E6BFAA-47BA-D24C-B2A2-5483A9FB9094}"/>
              </a:ext>
            </a:extLst>
          </p:cNvPr>
          <p:cNvSpPr txBox="1">
            <a:spLocks/>
          </p:cNvSpPr>
          <p:nvPr/>
        </p:nvSpPr>
        <p:spPr>
          <a:xfrm>
            <a:off x="981075" y="3334209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029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A5728-A75D-0744-AEB7-026D2DE7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76214"/>
            <a:ext cx="5410200" cy="148118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0" kern="1200" dirty="0">
                <a:latin typeface="+mj-lt"/>
                <a:ea typeface="+mj-ea"/>
                <a:cs typeface="+mj-cs"/>
              </a:rPr>
              <a:t>Generating </a:t>
            </a:r>
            <a:r>
              <a:rPr lang="en-US" sz="4000" dirty="0">
                <a:latin typeface="+mj-lt"/>
              </a:rPr>
              <a:t>Text</a:t>
            </a:r>
            <a:r>
              <a:rPr lang="en-US" sz="4000" b="0" kern="12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33F02-408D-994F-8C66-4912BBAD1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9639" y="6050758"/>
            <a:ext cx="2233267" cy="80724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r">
              <a:buNone/>
            </a:pPr>
            <a:r>
              <a:rPr lang="en-US" sz="1200" kern="1200" dirty="0">
                <a:latin typeface="+mn-lt"/>
                <a:ea typeface="+mn-ea"/>
                <a:cs typeface="+mn-cs"/>
              </a:rPr>
              <a:t>Sources: </a:t>
            </a:r>
            <a:br>
              <a:rPr lang="en-US" sz="1200" kern="1200" dirty="0">
                <a:latin typeface="+mn-lt"/>
                <a:ea typeface="+mn-ea"/>
                <a:cs typeface="+mn-cs"/>
              </a:rPr>
            </a:br>
            <a:r>
              <a:rPr lang="en-US" sz="1200" dirty="0" err="1">
                <a:latin typeface="+mn-lt"/>
              </a:rPr>
              <a:t>Lacker.io</a:t>
            </a:r>
            <a:br>
              <a:rPr lang="en-US" sz="1200" dirty="0">
                <a:latin typeface="+mn-lt"/>
              </a:rPr>
            </a:br>
            <a:r>
              <a:rPr lang="en-US" sz="1200" kern="1200" dirty="0">
                <a:latin typeface="+mn-lt"/>
                <a:ea typeface="+mn-ea"/>
                <a:cs typeface="+mn-cs"/>
              </a:rPr>
              <a:t>Manuel </a:t>
            </a:r>
            <a:r>
              <a:rPr lang="en-US" sz="1200" kern="1200" dirty="0" err="1">
                <a:latin typeface="+mn-lt"/>
                <a:ea typeface="+mn-ea"/>
                <a:cs typeface="+mn-cs"/>
              </a:rPr>
              <a:t>Araoz</a:t>
            </a:r>
            <a:endParaRPr lang="en-US" sz="1200" kern="1200" dirty="0">
              <a:latin typeface="+mn-lt"/>
              <a:ea typeface="+mn-ea"/>
              <a:cs typeface="+mn-cs"/>
            </a:endParaRPr>
          </a:p>
          <a:p>
            <a:pPr marL="0" indent="0" algn="r">
              <a:buNone/>
            </a:pPr>
            <a:endParaRPr lang="en-US" sz="12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 descr="OpenAI GPT-3 Turing Test ">
            <a:extLst>
              <a:ext uri="{FF2B5EF4-FFF2-40B4-BE49-F238E27FC236}">
                <a16:creationId xmlns:a16="http://schemas.microsoft.com/office/drawing/2014/main" id="{1210DB41-1E7D-D544-8315-0CE3F8A0B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21327" r="10330" b="6536"/>
          <a:stretch/>
        </p:blipFill>
        <p:spPr bwMode="auto">
          <a:xfrm>
            <a:off x="367884" y="1508584"/>
            <a:ext cx="5476406" cy="334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997095-75A1-6E47-9848-636C31A453B0}"/>
              </a:ext>
            </a:extLst>
          </p:cNvPr>
          <p:cNvSpPr txBox="1">
            <a:spLocks/>
          </p:cNvSpPr>
          <p:nvPr/>
        </p:nvSpPr>
        <p:spPr>
          <a:xfrm>
            <a:off x="5877393" y="1825625"/>
            <a:ext cx="54764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3" name="AutoShape 2" descr="half center">
            <a:extLst>
              <a:ext uri="{FF2B5EF4-FFF2-40B4-BE49-F238E27FC236}">
                <a16:creationId xmlns:a16="http://schemas.microsoft.com/office/drawing/2014/main" id="{8873AD56-F412-8649-9D82-D83907C915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E1609-DFF1-9044-8D0E-3A2A97776A6E}"/>
              </a:ext>
            </a:extLst>
          </p:cNvPr>
          <p:cNvSpPr txBox="1"/>
          <p:nvPr/>
        </p:nvSpPr>
        <p:spPr>
          <a:xfrm>
            <a:off x="4482059" y="11392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E6BFAA-47BA-D24C-B2A2-5483A9FB9094}"/>
              </a:ext>
            </a:extLst>
          </p:cNvPr>
          <p:cNvSpPr txBox="1">
            <a:spLocks/>
          </p:cNvSpPr>
          <p:nvPr/>
        </p:nvSpPr>
        <p:spPr>
          <a:xfrm>
            <a:off x="981075" y="3334209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8" name="Picture 7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7BC95B74-BE14-5D4F-AFAC-9D9334775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87" y="3482541"/>
            <a:ext cx="5476407" cy="3152386"/>
          </a:xfrm>
          <a:prstGeom prst="rect">
            <a:avLst/>
          </a:prstGeom>
        </p:spPr>
      </p:pic>
      <p:pic>
        <p:nvPicPr>
          <p:cNvPr id="9222" name="Picture 6" descr="OpenAI GPT-3 Demo - Interview -1">
            <a:extLst>
              <a:ext uri="{FF2B5EF4-FFF2-40B4-BE49-F238E27FC236}">
                <a16:creationId xmlns:a16="http://schemas.microsoft.com/office/drawing/2014/main" id="{FAC5AA7F-F5A2-1745-8B3C-3F1F5D4F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37" y="662593"/>
            <a:ext cx="5483239" cy="417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25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Rise of deep learning: a brief history </a:t>
            </a:r>
          </a:p>
        </p:txBody>
      </p:sp>
    </p:spTree>
    <p:extLst>
      <p:ext uri="{BB962C8B-B14F-4D97-AF65-F5344CB8AC3E}">
        <p14:creationId xmlns:p14="http://schemas.microsoft.com/office/powerpoint/2010/main" val="3827522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D92BA-8645-6B4C-9162-3A72DFC0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+mj-lt"/>
              </a:rPr>
              <a:t>History </a:t>
            </a:r>
          </a:p>
        </p:txBody>
      </p:sp>
      <p:sp>
        <p:nvSpPr>
          <p:cNvPr id="13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B9D2C-66D2-A04D-B887-E1D0F233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BA698-1FBB-704A-AAB7-676B55A3F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861" y="1455306"/>
            <a:ext cx="7070515" cy="48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562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D92BA-8645-6B4C-9162-3A72DFC0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+mj-lt"/>
              </a:rPr>
              <a:t>History </a:t>
            </a:r>
          </a:p>
        </p:txBody>
      </p:sp>
      <p:sp>
        <p:nvSpPr>
          <p:cNvPr id="98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5D47-2A9F-9943-8FD9-F8FBDD9AD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24" y="2743200"/>
            <a:ext cx="6894576" cy="3483864"/>
          </a:xfrm>
        </p:spPr>
        <p:txBody>
          <a:bodyPr>
            <a:normAutofit/>
          </a:bodyPr>
          <a:lstStyle/>
          <a:p>
            <a:r>
              <a:rPr lang="en-GB" sz="2200" dirty="0"/>
              <a:t>GPUs for fast computation </a:t>
            </a:r>
            <a:br>
              <a:rPr lang="en-GB" sz="2200" dirty="0"/>
            </a:br>
            <a:r>
              <a:rPr lang="en-GB" sz="2200" i="1" dirty="0"/>
              <a:t>(GPU for deep learning by Andrew Ng, 2009)</a:t>
            </a:r>
            <a:br>
              <a:rPr lang="en-GB" sz="2200" i="1" dirty="0"/>
            </a:br>
            <a:endParaRPr lang="en-GB" sz="2200" i="1" dirty="0"/>
          </a:p>
          <a:p>
            <a:r>
              <a:rPr lang="en-GB" sz="2200" dirty="0"/>
              <a:t>Effective neural network components </a:t>
            </a:r>
            <a:br>
              <a:rPr lang="en-GB" sz="2200" dirty="0"/>
            </a:br>
            <a:r>
              <a:rPr lang="en-GB" sz="2200" dirty="0"/>
              <a:t>E.g. dropout </a:t>
            </a:r>
            <a:r>
              <a:rPr lang="en-GB" sz="2200" i="1" dirty="0"/>
              <a:t>(Hinton, 2012) </a:t>
            </a:r>
            <a:r>
              <a:rPr lang="en-GB" sz="2200" dirty="0"/>
              <a:t>and </a:t>
            </a:r>
            <a:r>
              <a:rPr lang="en-GB" sz="2200" dirty="0" err="1"/>
              <a:t>ReLU</a:t>
            </a:r>
            <a:r>
              <a:rPr lang="en-GB" sz="2200" dirty="0"/>
              <a:t> </a:t>
            </a:r>
            <a:r>
              <a:rPr lang="en-GB" sz="2200" i="1" dirty="0"/>
              <a:t>(</a:t>
            </a:r>
            <a:r>
              <a:rPr lang="en-GB" sz="2200" i="1" dirty="0" err="1"/>
              <a:t>Bengio</a:t>
            </a:r>
            <a:r>
              <a:rPr lang="en-GB" sz="2200" i="1" dirty="0"/>
              <a:t>, 2011)</a:t>
            </a:r>
            <a:br>
              <a:rPr lang="en-GB" sz="2200" dirty="0"/>
            </a:br>
            <a:endParaRPr lang="en-GB" sz="2200" dirty="0"/>
          </a:p>
          <a:p>
            <a:r>
              <a:rPr lang="en-GB" sz="2200" dirty="0"/>
              <a:t>Large annotated datasets </a:t>
            </a:r>
            <a:br>
              <a:rPr lang="en-GB" sz="2200" dirty="0"/>
            </a:br>
            <a:r>
              <a:rPr lang="en-GB" sz="2200" dirty="0"/>
              <a:t>e.g. ImageNet, 2011</a:t>
            </a:r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28676" name="Picture 4" descr="How to Use The Pre-Trained VGG Model to Classify Objects in Photographs |  LaptrinhX">
            <a:extLst>
              <a:ext uri="{FF2B5EF4-FFF2-40B4-BE49-F238E27FC236}">
                <a16:creationId xmlns:a16="http://schemas.microsoft.com/office/drawing/2014/main" id="{8C2BAD28-3677-2045-9C26-91C765C91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/>
          <a:stretch/>
        </p:blipFill>
        <p:spPr bwMode="auto">
          <a:xfrm>
            <a:off x="7017744" y="0"/>
            <a:ext cx="53242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162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Neural networks: an intuition</a:t>
            </a:r>
          </a:p>
        </p:txBody>
      </p:sp>
    </p:spTree>
    <p:extLst>
      <p:ext uri="{BB962C8B-B14F-4D97-AF65-F5344CB8AC3E}">
        <p14:creationId xmlns:p14="http://schemas.microsoft.com/office/powerpoint/2010/main" val="368382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9A0CD4-506F-874B-A450-379E60494832}"/>
              </a:ext>
            </a:extLst>
          </p:cNvPr>
          <p:cNvSpPr/>
          <p:nvPr/>
        </p:nvSpPr>
        <p:spPr>
          <a:xfrm>
            <a:off x="976829" y="1763113"/>
            <a:ext cx="9353321" cy="2550806"/>
          </a:xfrm>
          <a:prstGeom prst="roundRect">
            <a:avLst/>
          </a:prstGeom>
          <a:ln w="1174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4AABD-451F-9D41-BB0C-F85FFD3B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neurons to nodes</a:t>
            </a:r>
          </a:p>
        </p:txBody>
      </p:sp>
      <p:pic>
        <p:nvPicPr>
          <p:cNvPr id="5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B43EB51-0816-7D49-BE6E-DF1616234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9"/>
          <a:stretch/>
        </p:blipFill>
        <p:spPr>
          <a:xfrm>
            <a:off x="838200" y="2389545"/>
            <a:ext cx="4652530" cy="1600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C9313-9D11-2A48-96BF-31FE86FD2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79" y="4598902"/>
            <a:ext cx="8661400" cy="1600200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A0FAF69-720E-954C-972B-B50F2A23B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0" t="53109" r="25099"/>
          <a:stretch/>
        </p:blipFill>
        <p:spPr>
          <a:xfrm>
            <a:off x="5490730" y="2372270"/>
            <a:ext cx="4230479" cy="16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66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5728-A75D-0744-AEB7-026D2DE7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0" dirty="0"/>
              <a:t>About 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38C9FA-00F8-CD4C-A2D5-3796C073B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2000" dirty="0"/>
              <a:t>Data Scientist at </a:t>
            </a:r>
            <a:r>
              <a:rPr lang="en-US" sz="2000" dirty="0" err="1"/>
              <a:t>GoDataDriven</a:t>
            </a:r>
            <a:endParaRPr lang="en-US" sz="2000" dirty="0"/>
          </a:p>
          <a:p>
            <a:pPr>
              <a:spcAft>
                <a:spcPts val="2400"/>
              </a:spcAft>
            </a:pPr>
            <a:r>
              <a:rPr lang="en-US" sz="2000" dirty="0"/>
              <a:t>BSc &amp; MSc Artificial Intelligence (University of Amsterdam)</a:t>
            </a:r>
          </a:p>
          <a:p>
            <a:pPr>
              <a:spcAft>
                <a:spcPts val="2400"/>
              </a:spcAft>
            </a:pPr>
            <a:r>
              <a:rPr lang="en-US" sz="2000" dirty="0"/>
              <a:t>Background as a deep learning engineer in Medical Imaging </a:t>
            </a:r>
          </a:p>
          <a:p>
            <a:pPr>
              <a:spcAft>
                <a:spcPts val="2400"/>
              </a:spcAft>
            </a:pPr>
            <a:r>
              <a:rPr lang="en-US" sz="2000" dirty="0"/>
              <a:t>Co-chair </a:t>
            </a:r>
            <a:r>
              <a:rPr lang="en-US" sz="2000" dirty="0" err="1"/>
              <a:t>PyData</a:t>
            </a:r>
            <a:r>
              <a:rPr lang="en-US" sz="2000" dirty="0"/>
              <a:t> Amsterdam conference &amp; meetup group </a:t>
            </a:r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B73F05D-3907-0540-BF04-EB93A736D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7" r="295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52C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BE3442-CEAD-474D-9136-E8B1D7936432}"/>
              </a:ext>
            </a:extLst>
          </p:cNvPr>
          <p:cNvSpPr txBox="1"/>
          <p:nvPr/>
        </p:nvSpPr>
        <p:spPr>
          <a:xfrm>
            <a:off x="20" y="6172201"/>
            <a:ext cx="4635571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err="1">
                <a:solidFill>
                  <a:srgbClr val="FFFFFF"/>
                </a:solidFill>
              </a:rPr>
              <a:t>Marysia</a:t>
            </a:r>
            <a:r>
              <a:rPr lang="en-US" sz="1300">
                <a:solidFill>
                  <a:srgbClr val="FFFFFF"/>
                </a:solidFill>
              </a:rPr>
              <a:t> </a:t>
            </a:r>
            <a:r>
              <a:rPr lang="en-US" sz="1300" err="1">
                <a:solidFill>
                  <a:srgbClr val="FFFFFF"/>
                </a:solidFill>
              </a:rPr>
              <a:t>Winkels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9A0CD4-506F-874B-A450-379E60494832}"/>
              </a:ext>
            </a:extLst>
          </p:cNvPr>
          <p:cNvSpPr/>
          <p:nvPr/>
        </p:nvSpPr>
        <p:spPr>
          <a:xfrm>
            <a:off x="838200" y="4123599"/>
            <a:ext cx="9353321" cy="2550806"/>
          </a:xfrm>
          <a:prstGeom prst="roundRect">
            <a:avLst/>
          </a:prstGeom>
          <a:ln w="1174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4AABD-451F-9D41-BB0C-F85FFD3B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From node to layer</a:t>
            </a:r>
          </a:p>
        </p:txBody>
      </p:sp>
      <p:pic>
        <p:nvPicPr>
          <p:cNvPr id="5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B43EB51-0816-7D49-BE6E-DF1616234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69"/>
          <a:stretch/>
        </p:blipFill>
        <p:spPr>
          <a:xfrm>
            <a:off x="838200" y="2389545"/>
            <a:ext cx="4652530" cy="1600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C9313-9D11-2A48-96BF-31FE86FD2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79" y="4598902"/>
            <a:ext cx="8661400" cy="1600200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A0FAF69-720E-954C-972B-B50F2A23B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0" t="53109" r="25099"/>
          <a:stretch/>
        </p:blipFill>
        <p:spPr>
          <a:xfrm>
            <a:off x="5490730" y="2372270"/>
            <a:ext cx="4230479" cy="16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5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4AABD-451F-9D41-BB0C-F85FFD3B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Training your network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921FB65A-1C55-2E4E-BA50-164D6C45C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40" y="2154458"/>
            <a:ext cx="5345760" cy="2859125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8B22D3-9BF5-CF42-9A28-FEEC3B8A5BBF}"/>
              </a:ext>
            </a:extLst>
          </p:cNvPr>
          <p:cNvSpPr txBox="1">
            <a:spLocks/>
          </p:cNvSpPr>
          <p:nvPr/>
        </p:nvSpPr>
        <p:spPr>
          <a:xfrm>
            <a:off x="7017744" y="1825625"/>
            <a:ext cx="46491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i="1" dirty="0"/>
              <a:t>Training</a:t>
            </a:r>
          </a:p>
          <a:p>
            <a:pPr marL="0" indent="0">
              <a:buNone/>
            </a:pPr>
            <a:r>
              <a:rPr lang="en-GB" dirty="0"/>
              <a:t>The process of tuning the weights </a:t>
            </a:r>
            <a:r>
              <a:rPr lang="en-GB" b="1" dirty="0"/>
              <a:t>w </a:t>
            </a:r>
            <a:r>
              <a:rPr lang="en-GB" dirty="0"/>
              <a:t>in a network by providing the network with example data - a combination of input data </a:t>
            </a:r>
            <a:r>
              <a:rPr lang="en-GB" b="1" dirty="0"/>
              <a:t>X </a:t>
            </a:r>
            <a:r>
              <a:rPr lang="en-GB" dirty="0"/>
              <a:t>and the target label the network should predict </a:t>
            </a:r>
            <a:r>
              <a:rPr lang="en-GB" b="1" dirty="0"/>
              <a:t>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59749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example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1370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84AABD-451F-9D41-BB0C-F85FFD3B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5073812"/>
            <a:ext cx="6331904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rgbClr val="000000"/>
                </a:solidFill>
                <a:latin typeface="+mj-lt"/>
              </a:rPr>
              <a:t>How to create your neural network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DE55C0-8D19-E143-96EE-C772E10F1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0" y="389581"/>
            <a:ext cx="2629584" cy="2629584"/>
          </a:xfrm>
          <a:prstGeom prst="rect">
            <a:avLst/>
          </a:prstGeom>
        </p:spPr>
      </p:pic>
      <p:sp>
        <p:nvSpPr>
          <p:cNvPr id="25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Logo, company name&#10;&#10;Description automatically generated">
            <a:extLst>
              <a:ext uri="{FF2B5EF4-FFF2-40B4-BE49-F238E27FC236}">
                <a16:creationId xmlns:a16="http://schemas.microsoft.com/office/drawing/2014/main" id="{630039FD-8997-914C-B0A1-AB7F3B613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61" y="1012566"/>
            <a:ext cx="2365405" cy="644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CF96D38-A5E1-5F49-AC88-291ABEFBB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899" y="3452572"/>
            <a:ext cx="3217333" cy="274204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8B22D3-9BF5-CF42-9A28-FEEC3B8A5BBF}"/>
              </a:ext>
            </a:extLst>
          </p:cNvPr>
          <p:cNvSpPr txBox="1">
            <a:spLocks/>
          </p:cNvSpPr>
          <p:nvPr/>
        </p:nvSpPr>
        <p:spPr>
          <a:xfrm>
            <a:off x="7017744" y="1825625"/>
            <a:ext cx="46491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1424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DF5AE-4B55-B44D-B228-D8D1A6F0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NL" sz="5400"/>
              <a:t>How to create your own DL model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2316FDE-CAD8-48DF-AA22-36E6F29EE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0" r="2099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8E88C2B-1357-9E46-8E29-CFE3C789A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NL" sz="2000" dirty="0"/>
              <a:t>Decide if you </a:t>
            </a:r>
            <a:r>
              <a:rPr lang="en-NL" sz="2000" i="1" dirty="0"/>
              <a:t>need</a:t>
            </a:r>
            <a:r>
              <a:rPr lang="en-NL" sz="2000" dirty="0"/>
              <a:t> deep learning</a:t>
            </a:r>
          </a:p>
          <a:p>
            <a:pPr marL="0" indent="0">
              <a:buNone/>
            </a:pPr>
            <a:endParaRPr lang="en-NL" sz="2000" dirty="0"/>
          </a:p>
          <a:p>
            <a:r>
              <a:rPr lang="en-NL" sz="2000" dirty="0"/>
              <a:t>Ask yourself: </a:t>
            </a:r>
            <a:r>
              <a:rPr lang="en-NL" sz="2000" i="1" dirty="0"/>
              <a:t>do I have enough data? </a:t>
            </a:r>
          </a:p>
          <a:p>
            <a:pPr marL="0" indent="0">
              <a:buNone/>
            </a:pPr>
            <a:endParaRPr lang="en-NL" sz="2000" dirty="0"/>
          </a:p>
          <a:p>
            <a:r>
              <a:rPr lang="en-NL" sz="2000" dirty="0"/>
              <a:t>Decide on the type of architecture for your problem:</a:t>
            </a:r>
          </a:p>
          <a:p>
            <a:pPr lvl="1"/>
            <a:r>
              <a:rPr lang="en-NL" sz="2000" dirty="0"/>
              <a:t>Images, video: Convolutional Neural Network</a:t>
            </a:r>
          </a:p>
          <a:p>
            <a:pPr lvl="1"/>
            <a:r>
              <a:rPr lang="en-NL" sz="2000" dirty="0"/>
              <a:t>Language: Recurrent Neural Networks</a:t>
            </a:r>
          </a:p>
          <a:p>
            <a:endParaRPr lang="en-NL" sz="2000" i="1" dirty="0"/>
          </a:p>
          <a:p>
            <a:r>
              <a:rPr lang="en-NL" sz="2000" dirty="0"/>
              <a:t>Create your network and experiment! </a:t>
            </a:r>
          </a:p>
        </p:txBody>
      </p:sp>
    </p:spTree>
    <p:extLst>
      <p:ext uri="{BB962C8B-B14F-4D97-AF65-F5344CB8AC3E}">
        <p14:creationId xmlns:p14="http://schemas.microsoft.com/office/powerpoint/2010/main" val="2490803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68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2875-A7F1-4E4F-9AD8-8329D11E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D713B-3038-9D45-B54C-3B8A9360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What is deep learning? </a:t>
            </a:r>
          </a:p>
          <a:p>
            <a:r>
              <a:rPr lang="en-NL" dirty="0"/>
              <a:t>Deep learning applications</a:t>
            </a:r>
          </a:p>
          <a:p>
            <a:r>
              <a:rPr lang="en-NL" dirty="0"/>
              <a:t>Rise of deep learning</a:t>
            </a:r>
          </a:p>
          <a:p>
            <a:r>
              <a:rPr lang="en-NL" dirty="0"/>
              <a:t>Neural networks: an intuition</a:t>
            </a:r>
          </a:p>
          <a:p>
            <a:r>
              <a:rPr lang="en-NL" dirty="0"/>
              <a:t>Practical example: a simple net in Keras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3793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 </a:t>
            </a:r>
          </a:p>
        </p:txBody>
      </p:sp>
    </p:spTree>
    <p:extLst>
      <p:ext uri="{BB962C8B-B14F-4D97-AF65-F5344CB8AC3E}">
        <p14:creationId xmlns:p14="http://schemas.microsoft.com/office/powerpoint/2010/main" val="152589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B2FAF3C-F36A-4612-B00B-E737FEB1E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3420AEB-7D6F-4338-9CD8-7B9637617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551E9D5-67C0-42B0-9796-909C1B9DF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CB4C9E0-236E-426D-88FB-50ACF81BC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1A11A9AC-1E25-429F-A3A8-67DED3D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6E126C4-E1AC-4DDC-87CB-5D8B4605C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1DE6C75-DCE1-4942-8E8D-ECA1D1773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5459AD3-234D-4C3B-BD9C-92B3377BD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593DA70-95B1-425C-BF35-F923099D6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0514C5B5-A5F4-4421-879B-17D39CA64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165685F-E0CE-4CA0-9ECE-F8AE4F3D5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556BC16-0C87-4FD9-A109-F5AB2056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DD9A975C-A4CA-4A81-8CA9-BF5A2995F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5B9767C7-72DF-4C7F-8A04-C8D67B715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693F6BB9-0055-42AC-8866-E65D9275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BA9A3435-1B30-4618-BB50-E0369BD07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2D60252F-2011-4924-81EC-B25F50634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50B7881-58E3-4C9F-9ADB-04F92D4C4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FA90BB2F-2D4A-40BD-90CE-5CF30EC8D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4DA0AE8C-7215-4A64-B19F-3F0F3E6A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Isosceles Triangle 39">
            <a:extLst>
              <a:ext uri="{FF2B5EF4-FFF2-40B4-BE49-F238E27FC236}">
                <a16:creationId xmlns:a16="http://schemas.microsoft.com/office/drawing/2014/main" id="{D8DAE7B8-0656-422E-9515-E1095268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A5728-A75D-0744-AEB7-026D2DE7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416" y="5277347"/>
            <a:ext cx="8083296" cy="941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dirty="0">
                <a:solidFill>
                  <a:schemeClr val="tx1"/>
                </a:solidFill>
                <a:latin typeface="+mj-lt"/>
              </a:rPr>
              <a:t>AI vs. ML vs. DL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63DA99-BE95-4C06-82AA-917ED6556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rgbClr val="FF99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800FA-BBB4-9B4F-B562-22C71D9F8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3"/>
          <a:stretch/>
        </p:blipFill>
        <p:spPr>
          <a:xfrm>
            <a:off x="1739354" y="755771"/>
            <a:ext cx="8722204" cy="469337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997095-75A1-6E47-9848-636C31A453B0}"/>
              </a:ext>
            </a:extLst>
          </p:cNvPr>
          <p:cNvSpPr txBox="1">
            <a:spLocks/>
          </p:cNvSpPr>
          <p:nvPr/>
        </p:nvSpPr>
        <p:spPr>
          <a:xfrm>
            <a:off x="5877393" y="1825625"/>
            <a:ext cx="54764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3" name="AutoShape 2" descr="half center">
            <a:extLst>
              <a:ext uri="{FF2B5EF4-FFF2-40B4-BE49-F238E27FC236}">
                <a16:creationId xmlns:a16="http://schemas.microsoft.com/office/drawing/2014/main" id="{8873AD56-F412-8649-9D82-D83907C915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E1609-DFF1-9044-8D0E-3A2A97776A6E}"/>
              </a:ext>
            </a:extLst>
          </p:cNvPr>
          <p:cNvSpPr txBox="1"/>
          <p:nvPr/>
        </p:nvSpPr>
        <p:spPr>
          <a:xfrm>
            <a:off x="4482059" y="11392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1850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5728-A75D-0744-AEB7-026D2DE7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416" y="5277347"/>
            <a:ext cx="8083296" cy="941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dirty="0">
                <a:solidFill>
                  <a:schemeClr val="tx1"/>
                </a:solidFill>
                <a:latin typeface="+mj-lt"/>
              </a:rPr>
              <a:t>ML vs. DL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997095-75A1-6E47-9848-636C31A453B0}"/>
              </a:ext>
            </a:extLst>
          </p:cNvPr>
          <p:cNvSpPr txBox="1">
            <a:spLocks/>
          </p:cNvSpPr>
          <p:nvPr/>
        </p:nvSpPr>
        <p:spPr>
          <a:xfrm>
            <a:off x="5877393" y="1825625"/>
            <a:ext cx="54764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3" name="AutoShape 2" descr="half center">
            <a:extLst>
              <a:ext uri="{FF2B5EF4-FFF2-40B4-BE49-F238E27FC236}">
                <a16:creationId xmlns:a16="http://schemas.microsoft.com/office/drawing/2014/main" id="{8873AD56-F412-8649-9D82-D83907C915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E1609-DFF1-9044-8D0E-3A2A97776A6E}"/>
              </a:ext>
            </a:extLst>
          </p:cNvPr>
          <p:cNvSpPr txBox="1"/>
          <p:nvPr/>
        </p:nvSpPr>
        <p:spPr>
          <a:xfrm>
            <a:off x="4482059" y="11392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E66CBD-FCA4-F64F-8822-495C1BC48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02" y="664845"/>
            <a:ext cx="10515600" cy="4351338"/>
          </a:xfrm>
        </p:spPr>
        <p:txBody>
          <a:bodyPr/>
          <a:lstStyle/>
          <a:p>
            <a:endParaRPr lang="en-NL" dirty="0"/>
          </a:p>
        </p:txBody>
      </p:sp>
      <p:pic>
        <p:nvPicPr>
          <p:cNvPr id="1026" name="Picture 2" descr="CNN application on structured data-Automated Feature Extraction | by  Sourish Dey | Towards Data Science">
            <a:extLst>
              <a:ext uri="{FF2B5EF4-FFF2-40B4-BE49-F238E27FC236}">
                <a16:creationId xmlns:a16="http://schemas.microsoft.com/office/drawing/2014/main" id="{A612633A-2711-4046-85EE-4A8D251F8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197990"/>
            <a:ext cx="88011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85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415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A5728-A75D-0744-AEB7-026D2DE7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0">
                <a:solidFill>
                  <a:schemeClr val="tx1"/>
                </a:solidFill>
                <a:latin typeface="+mj-lt"/>
              </a:rPr>
              <a:t>Machine Translation</a:t>
            </a:r>
          </a:p>
        </p:txBody>
      </p:sp>
      <p:pic>
        <p:nvPicPr>
          <p:cNvPr id="14338" name="Picture 2" descr="Image for post">
            <a:extLst>
              <a:ext uri="{FF2B5EF4-FFF2-40B4-BE49-F238E27FC236}">
                <a16:creationId xmlns:a16="http://schemas.microsoft.com/office/drawing/2014/main" id="{54422082-9319-C340-B23B-2FAC27005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4" r="-1" b="18469"/>
          <a:stretch/>
        </p:blipFill>
        <p:spPr bwMode="auto">
          <a:xfrm>
            <a:off x="838200" y="1845426"/>
            <a:ext cx="10512547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997095-75A1-6E47-9848-636C31A453B0}"/>
              </a:ext>
            </a:extLst>
          </p:cNvPr>
          <p:cNvSpPr txBox="1">
            <a:spLocks/>
          </p:cNvSpPr>
          <p:nvPr/>
        </p:nvSpPr>
        <p:spPr>
          <a:xfrm>
            <a:off x="5877393" y="1825625"/>
            <a:ext cx="54764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3" name="AutoShape 2" descr="half center">
            <a:extLst>
              <a:ext uri="{FF2B5EF4-FFF2-40B4-BE49-F238E27FC236}">
                <a16:creationId xmlns:a16="http://schemas.microsoft.com/office/drawing/2014/main" id="{8873AD56-F412-8649-9D82-D83907C915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E1609-DFF1-9044-8D0E-3A2A97776A6E}"/>
              </a:ext>
            </a:extLst>
          </p:cNvPr>
          <p:cNvSpPr txBox="1"/>
          <p:nvPr/>
        </p:nvSpPr>
        <p:spPr>
          <a:xfrm>
            <a:off x="4482059" y="11392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E6BFAA-47BA-D24C-B2A2-5483A9FB9094}"/>
              </a:ext>
            </a:extLst>
          </p:cNvPr>
          <p:cNvSpPr txBox="1">
            <a:spLocks/>
          </p:cNvSpPr>
          <p:nvPr/>
        </p:nvSpPr>
        <p:spPr>
          <a:xfrm>
            <a:off x="981075" y="3334209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838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ow Your Business Can Benefit from Facial Recognition Technology">
            <a:extLst>
              <a:ext uri="{FF2B5EF4-FFF2-40B4-BE49-F238E27FC236}">
                <a16:creationId xmlns:a16="http://schemas.microsoft.com/office/drawing/2014/main" id="{17FB5F17-DE82-8F4B-9AD7-D06F5031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493"/>
            <a:ext cx="12192000" cy="57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25325F-2922-8C4E-A22F-35BA671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573" y="5826739"/>
            <a:ext cx="6263390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Facial Recognition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623390-CFF6-B04A-B8E8-BBE3C51183C2}"/>
              </a:ext>
            </a:extLst>
          </p:cNvPr>
          <p:cNvSpPr txBox="1">
            <a:spLocks/>
          </p:cNvSpPr>
          <p:nvPr/>
        </p:nvSpPr>
        <p:spPr>
          <a:xfrm>
            <a:off x="-473829" y="549263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Source: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Percento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549980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311</Words>
  <Application>Microsoft Macintosh PowerPoint</Application>
  <PresentationFormat>Widescreen</PresentationFormat>
  <Paragraphs>68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Montserrat</vt:lpstr>
      <vt:lpstr>Museo Sans 500</vt:lpstr>
      <vt:lpstr>Office Theme</vt:lpstr>
      <vt:lpstr>Deep Learning</vt:lpstr>
      <vt:lpstr>About me</vt:lpstr>
      <vt:lpstr>Program</vt:lpstr>
      <vt:lpstr>What is deep learning? </vt:lpstr>
      <vt:lpstr>AI vs. ML vs. DL</vt:lpstr>
      <vt:lpstr>ML vs. DL</vt:lpstr>
      <vt:lpstr>Applications</vt:lpstr>
      <vt:lpstr>Machine Translation</vt:lpstr>
      <vt:lpstr>Facial Recognition</vt:lpstr>
      <vt:lpstr>Self-driving cars </vt:lpstr>
      <vt:lpstr>Recommendation systems </vt:lpstr>
      <vt:lpstr>Beat games</vt:lpstr>
      <vt:lpstr>Generating faces </vt:lpstr>
      <vt:lpstr>Generating Text </vt:lpstr>
      <vt:lpstr>Rise of deep learning: a brief history </vt:lpstr>
      <vt:lpstr>History </vt:lpstr>
      <vt:lpstr>History </vt:lpstr>
      <vt:lpstr>Neural networks: an intuition</vt:lpstr>
      <vt:lpstr>From neurons to nodes</vt:lpstr>
      <vt:lpstr>From node to layer</vt:lpstr>
      <vt:lpstr>Training your network</vt:lpstr>
      <vt:lpstr>Practical example</vt:lpstr>
      <vt:lpstr>How to create your neural network</vt:lpstr>
      <vt:lpstr>How to create your own DL model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Marysia Winkels</dc:creator>
  <cp:lastModifiedBy>Marysia Winkels</cp:lastModifiedBy>
  <cp:revision>2</cp:revision>
  <dcterms:created xsi:type="dcterms:W3CDTF">2020-12-09T22:40:31Z</dcterms:created>
  <dcterms:modified xsi:type="dcterms:W3CDTF">2020-12-10T09:21:17Z</dcterms:modified>
</cp:coreProperties>
</file>